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B77DC-853D-45E3-98E6-4C7345A6D2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2C1E6FED-E422-42BE-BC3C-FA821FC4C3D9}">
      <dgm:prSet/>
      <dgm:spPr/>
      <dgm:t>
        <a:bodyPr/>
        <a:lstStyle/>
        <a:p>
          <a:r>
            <a:rPr lang="en-US" b="1" u="sng"/>
            <a:t>COURSE NAME : DIFFERENTIAL EQUATIONS</a:t>
          </a:r>
          <a:endParaRPr lang="en-IN"/>
        </a:p>
      </dgm:t>
    </dgm:pt>
    <dgm:pt modelId="{B5D91B8D-CAA8-4B3D-B601-035F0A1F09AB}" type="parTrans" cxnId="{2120D740-4ADA-4A63-AF89-6E653BFF62FB}">
      <dgm:prSet/>
      <dgm:spPr/>
      <dgm:t>
        <a:bodyPr/>
        <a:lstStyle/>
        <a:p>
          <a:endParaRPr lang="en-IN"/>
        </a:p>
      </dgm:t>
    </dgm:pt>
    <dgm:pt modelId="{3F6D25B5-487E-4B12-87C6-5DDE74F4EE78}" type="sibTrans" cxnId="{2120D740-4ADA-4A63-AF89-6E653BFF62FB}">
      <dgm:prSet/>
      <dgm:spPr/>
      <dgm:t>
        <a:bodyPr/>
        <a:lstStyle/>
        <a:p>
          <a:endParaRPr lang="en-IN"/>
        </a:p>
      </dgm:t>
    </dgm:pt>
    <dgm:pt modelId="{DD46D2CF-903D-4203-A50C-74717B48C431}" type="pres">
      <dgm:prSet presAssocID="{746B77DC-853D-45E3-98E6-4C7345A6D260}" presName="linear" presStyleCnt="0">
        <dgm:presLayoutVars>
          <dgm:animLvl val="lvl"/>
          <dgm:resizeHandles val="exact"/>
        </dgm:presLayoutVars>
      </dgm:prSet>
      <dgm:spPr/>
    </dgm:pt>
    <dgm:pt modelId="{72153AD7-00FC-4EC6-ABBF-6230D009170F}" type="pres">
      <dgm:prSet presAssocID="{2C1E6FED-E422-42BE-BC3C-FA821FC4C3D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FEB193C-7C70-40E3-A417-9D7E3FB95FBD}" type="presOf" srcId="{746B77DC-853D-45E3-98E6-4C7345A6D260}" destId="{DD46D2CF-903D-4203-A50C-74717B48C431}" srcOrd="0" destOrd="0" presId="urn:microsoft.com/office/officeart/2005/8/layout/vList2"/>
    <dgm:cxn modelId="{2120D740-4ADA-4A63-AF89-6E653BFF62FB}" srcId="{746B77DC-853D-45E3-98E6-4C7345A6D260}" destId="{2C1E6FED-E422-42BE-BC3C-FA821FC4C3D9}" srcOrd="0" destOrd="0" parTransId="{B5D91B8D-CAA8-4B3D-B601-035F0A1F09AB}" sibTransId="{3F6D25B5-487E-4B12-87C6-5DDE74F4EE78}"/>
    <dgm:cxn modelId="{56886293-7889-4628-8131-DE00721F617D}" type="presOf" srcId="{2C1E6FED-E422-42BE-BC3C-FA821FC4C3D9}" destId="{72153AD7-00FC-4EC6-ABBF-6230D009170F}" srcOrd="0" destOrd="0" presId="urn:microsoft.com/office/officeart/2005/8/layout/vList2"/>
    <dgm:cxn modelId="{CEEEADB7-41BD-4AD7-8583-809BA3A6FF91}" type="presParOf" srcId="{DD46D2CF-903D-4203-A50C-74717B48C431}" destId="{72153AD7-00FC-4EC6-ABBF-6230D00917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BC12FF-16B2-4832-BC55-6DA0AD2EF6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AC00C2C-5B21-4A08-A8ED-441EDF4C69D1}">
      <dgm:prSet/>
      <dgm:spPr/>
      <dgm:t>
        <a:bodyPr/>
        <a:lstStyle/>
        <a:p>
          <a:r>
            <a:rPr lang="en-US" b="1" u="sng" dirty="0"/>
            <a:t>Course code : 102 TH</a:t>
          </a:r>
          <a:endParaRPr lang="en-IN" dirty="0"/>
        </a:p>
      </dgm:t>
    </dgm:pt>
    <dgm:pt modelId="{6018B9C2-F006-43AD-A01F-736F2B4165C9}" type="parTrans" cxnId="{57F0E5A1-732B-47F6-BCAE-40439CA7EA11}">
      <dgm:prSet/>
      <dgm:spPr/>
      <dgm:t>
        <a:bodyPr/>
        <a:lstStyle/>
        <a:p>
          <a:endParaRPr lang="en-IN"/>
        </a:p>
      </dgm:t>
    </dgm:pt>
    <dgm:pt modelId="{4B66D8A8-B5AD-41F8-A126-CB1EEEE6CE20}" type="sibTrans" cxnId="{57F0E5A1-732B-47F6-BCAE-40439CA7EA11}">
      <dgm:prSet/>
      <dgm:spPr/>
      <dgm:t>
        <a:bodyPr/>
        <a:lstStyle/>
        <a:p>
          <a:endParaRPr lang="en-IN"/>
        </a:p>
      </dgm:t>
    </dgm:pt>
    <dgm:pt modelId="{BBDB729E-4BEC-4BD4-90B4-F0E2FCE31CA0}" type="pres">
      <dgm:prSet presAssocID="{88BC12FF-16B2-4832-BC55-6DA0AD2EF6C0}" presName="linear" presStyleCnt="0">
        <dgm:presLayoutVars>
          <dgm:animLvl val="lvl"/>
          <dgm:resizeHandles val="exact"/>
        </dgm:presLayoutVars>
      </dgm:prSet>
      <dgm:spPr/>
    </dgm:pt>
    <dgm:pt modelId="{6F73F0A1-3984-43F7-BC6D-36E9FB92A9A6}" type="pres">
      <dgm:prSet presAssocID="{5AC00C2C-5B21-4A08-A8ED-441EDF4C69D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ADA8630-9EFB-4B08-8062-2BE6AEF56673}" type="presOf" srcId="{5AC00C2C-5B21-4A08-A8ED-441EDF4C69D1}" destId="{6F73F0A1-3984-43F7-BC6D-36E9FB92A9A6}" srcOrd="0" destOrd="0" presId="urn:microsoft.com/office/officeart/2005/8/layout/vList2"/>
    <dgm:cxn modelId="{57F0E5A1-732B-47F6-BCAE-40439CA7EA11}" srcId="{88BC12FF-16B2-4832-BC55-6DA0AD2EF6C0}" destId="{5AC00C2C-5B21-4A08-A8ED-441EDF4C69D1}" srcOrd="0" destOrd="0" parTransId="{6018B9C2-F006-43AD-A01F-736F2B4165C9}" sibTransId="{4B66D8A8-B5AD-41F8-A126-CB1EEEE6CE20}"/>
    <dgm:cxn modelId="{5C3F63C4-CF09-4B4C-AA0E-FE502845FE32}" type="presOf" srcId="{88BC12FF-16B2-4832-BC55-6DA0AD2EF6C0}" destId="{BBDB729E-4BEC-4BD4-90B4-F0E2FCE31CA0}" srcOrd="0" destOrd="0" presId="urn:microsoft.com/office/officeart/2005/8/layout/vList2"/>
    <dgm:cxn modelId="{7E2518AE-B1FE-4CF5-AFB4-2508C92AE004}" type="presParOf" srcId="{BBDB729E-4BEC-4BD4-90B4-F0E2FCE31CA0}" destId="{6F73F0A1-3984-43F7-BC6D-36E9FB92A9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8374B6-E622-492F-9BF8-8A3049E46AF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E22EB40-7B06-4AC5-978A-B740EC535614}">
      <dgm:prSet/>
      <dgm:spPr/>
      <dgm:t>
        <a:bodyPr/>
        <a:lstStyle/>
        <a:p>
          <a:r>
            <a:rPr lang="en-US" b="1" u="sng"/>
            <a:t>CONTENTS</a:t>
          </a:r>
          <a:endParaRPr lang="en-IN"/>
        </a:p>
      </dgm:t>
    </dgm:pt>
    <dgm:pt modelId="{E1ED9FF0-F177-42CE-A8A4-C7EFD6643116}" type="parTrans" cxnId="{1C343058-8626-43AD-8458-CFBF96481B21}">
      <dgm:prSet/>
      <dgm:spPr/>
      <dgm:t>
        <a:bodyPr/>
        <a:lstStyle/>
        <a:p>
          <a:endParaRPr lang="en-IN"/>
        </a:p>
      </dgm:t>
    </dgm:pt>
    <dgm:pt modelId="{5A00225B-7B8F-4F3D-ABB5-2606CDB43123}" type="sibTrans" cxnId="{1C343058-8626-43AD-8458-CFBF96481B21}">
      <dgm:prSet/>
      <dgm:spPr/>
      <dgm:t>
        <a:bodyPr/>
        <a:lstStyle/>
        <a:p>
          <a:endParaRPr lang="en-IN"/>
        </a:p>
      </dgm:t>
    </dgm:pt>
    <dgm:pt modelId="{D5AF62BF-56BC-4716-B79F-11C62B9FC938}" type="pres">
      <dgm:prSet presAssocID="{BF8374B6-E622-492F-9BF8-8A3049E46AF8}" presName="linearFlow" presStyleCnt="0">
        <dgm:presLayoutVars>
          <dgm:dir/>
          <dgm:resizeHandles val="exact"/>
        </dgm:presLayoutVars>
      </dgm:prSet>
      <dgm:spPr/>
    </dgm:pt>
    <dgm:pt modelId="{AF05E162-FF1A-4732-A4CB-836CF70BDE98}" type="pres">
      <dgm:prSet presAssocID="{3E22EB40-7B06-4AC5-978A-B740EC535614}" presName="composite" presStyleCnt="0"/>
      <dgm:spPr/>
    </dgm:pt>
    <dgm:pt modelId="{D2880498-BF76-4FE7-AB25-1D6CD3D61EE5}" type="pres">
      <dgm:prSet presAssocID="{3E22EB40-7B06-4AC5-978A-B740EC535614}" presName="imgShp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l="-33000" r="-33000"/>
          </a:stretch>
        </a:blipFill>
      </dgm:spPr>
    </dgm:pt>
    <dgm:pt modelId="{7C875684-9E7F-48F1-81F2-333E4E7EE3FB}" type="pres">
      <dgm:prSet presAssocID="{3E22EB40-7B06-4AC5-978A-B740EC535614}" presName="txShp" presStyleLbl="node1" presStyleIdx="0" presStyleCnt="1">
        <dgm:presLayoutVars>
          <dgm:bulletEnabled val="1"/>
        </dgm:presLayoutVars>
      </dgm:prSet>
      <dgm:spPr/>
    </dgm:pt>
  </dgm:ptLst>
  <dgm:cxnLst>
    <dgm:cxn modelId="{EB678129-D464-4195-9A3F-A8B20246C749}" type="presOf" srcId="{BF8374B6-E622-492F-9BF8-8A3049E46AF8}" destId="{D5AF62BF-56BC-4716-B79F-11C62B9FC938}" srcOrd="0" destOrd="0" presId="urn:microsoft.com/office/officeart/2005/8/layout/vList3"/>
    <dgm:cxn modelId="{1C343058-8626-43AD-8458-CFBF96481B21}" srcId="{BF8374B6-E622-492F-9BF8-8A3049E46AF8}" destId="{3E22EB40-7B06-4AC5-978A-B740EC535614}" srcOrd="0" destOrd="0" parTransId="{E1ED9FF0-F177-42CE-A8A4-C7EFD6643116}" sibTransId="{5A00225B-7B8F-4F3D-ABB5-2606CDB43123}"/>
    <dgm:cxn modelId="{D27FA379-E71A-4D59-B013-98F145777F45}" type="presOf" srcId="{3E22EB40-7B06-4AC5-978A-B740EC535614}" destId="{7C875684-9E7F-48F1-81F2-333E4E7EE3FB}" srcOrd="0" destOrd="0" presId="urn:microsoft.com/office/officeart/2005/8/layout/vList3"/>
    <dgm:cxn modelId="{9D619CF2-5F34-42B3-87B6-1CB116CF2AA3}" type="presParOf" srcId="{D5AF62BF-56BC-4716-B79F-11C62B9FC938}" destId="{AF05E162-FF1A-4732-A4CB-836CF70BDE98}" srcOrd="0" destOrd="0" presId="urn:microsoft.com/office/officeart/2005/8/layout/vList3"/>
    <dgm:cxn modelId="{B31BD2F7-49C0-478A-A441-2E7762E65BA5}" type="presParOf" srcId="{AF05E162-FF1A-4732-A4CB-836CF70BDE98}" destId="{D2880498-BF76-4FE7-AB25-1D6CD3D61EE5}" srcOrd="0" destOrd="0" presId="urn:microsoft.com/office/officeart/2005/8/layout/vList3"/>
    <dgm:cxn modelId="{AAEE3F72-C917-4BE9-8E67-A55C3C37AB45}" type="presParOf" srcId="{AF05E162-FF1A-4732-A4CB-836CF70BDE98}" destId="{7C875684-9E7F-48F1-81F2-333E4E7EE3F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D9EBEE-6CA2-47D9-83C8-883C548012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D2A9EC6B-3119-4B0D-BBFC-C477A21D9785}">
      <dgm:prSet/>
      <dgm:spPr/>
      <dgm:t>
        <a:bodyPr/>
        <a:lstStyle/>
        <a:p>
          <a:r>
            <a:rPr lang="en-US" b="1" u="sng" dirty="0"/>
            <a:t>EXACT  DIFFERENTIAL EQUATION</a:t>
          </a:r>
          <a:endParaRPr lang="en-IN" dirty="0"/>
        </a:p>
      </dgm:t>
    </dgm:pt>
    <dgm:pt modelId="{D6228895-3081-49DB-B3F7-4A499846B271}" type="parTrans" cxnId="{0827DE23-5A8E-4202-850C-251E7F5536C8}">
      <dgm:prSet/>
      <dgm:spPr/>
      <dgm:t>
        <a:bodyPr/>
        <a:lstStyle/>
        <a:p>
          <a:endParaRPr lang="en-IN"/>
        </a:p>
      </dgm:t>
    </dgm:pt>
    <dgm:pt modelId="{84F1C209-9AA6-4533-8019-855017F4D903}" type="sibTrans" cxnId="{0827DE23-5A8E-4202-850C-251E7F5536C8}">
      <dgm:prSet/>
      <dgm:spPr/>
      <dgm:t>
        <a:bodyPr/>
        <a:lstStyle/>
        <a:p>
          <a:endParaRPr lang="en-IN"/>
        </a:p>
      </dgm:t>
    </dgm:pt>
    <dgm:pt modelId="{31740863-B192-48E4-AC3E-1F7979B274F3}" type="pres">
      <dgm:prSet presAssocID="{78D9EBEE-6CA2-47D9-83C8-883C54801224}" presName="linear" presStyleCnt="0">
        <dgm:presLayoutVars>
          <dgm:animLvl val="lvl"/>
          <dgm:resizeHandles val="exact"/>
        </dgm:presLayoutVars>
      </dgm:prSet>
      <dgm:spPr/>
    </dgm:pt>
    <dgm:pt modelId="{FC9959CF-ED3D-458F-9A03-C9A5B0AF5EF4}" type="pres">
      <dgm:prSet presAssocID="{D2A9EC6B-3119-4B0D-BBFC-C477A21D978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827DE23-5A8E-4202-850C-251E7F5536C8}" srcId="{78D9EBEE-6CA2-47D9-83C8-883C54801224}" destId="{D2A9EC6B-3119-4B0D-BBFC-C477A21D9785}" srcOrd="0" destOrd="0" parTransId="{D6228895-3081-49DB-B3F7-4A499846B271}" sibTransId="{84F1C209-9AA6-4533-8019-855017F4D903}"/>
    <dgm:cxn modelId="{7C2F5B8C-DB2B-42EE-A093-8681ECF9D7EC}" type="presOf" srcId="{78D9EBEE-6CA2-47D9-83C8-883C54801224}" destId="{31740863-B192-48E4-AC3E-1F7979B274F3}" srcOrd="0" destOrd="0" presId="urn:microsoft.com/office/officeart/2005/8/layout/vList2"/>
    <dgm:cxn modelId="{FB28A9AE-08C8-443A-B1BE-DCBA37030AFD}" type="presOf" srcId="{D2A9EC6B-3119-4B0D-BBFC-C477A21D9785}" destId="{FC9959CF-ED3D-458F-9A03-C9A5B0AF5EF4}" srcOrd="0" destOrd="0" presId="urn:microsoft.com/office/officeart/2005/8/layout/vList2"/>
    <dgm:cxn modelId="{88618F29-1684-4719-9EA0-B666F7C576AC}" type="presParOf" srcId="{31740863-B192-48E4-AC3E-1F7979B274F3}" destId="{FC9959CF-ED3D-458F-9A03-C9A5B0AF5EF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6E365A-C135-482D-A5E5-CE75B4DBB78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07CBFA8F-A4FC-44C6-A542-8593D6D39A12}">
      <dgm:prSet/>
      <dgm:spPr/>
      <dgm:t>
        <a:bodyPr/>
        <a:lstStyle/>
        <a:p>
          <a:r>
            <a:rPr lang="en-US" b="1" i="0" u="sng"/>
            <a:t>Illustrations :</a:t>
          </a:r>
          <a:endParaRPr lang="en-IN"/>
        </a:p>
      </dgm:t>
    </dgm:pt>
    <dgm:pt modelId="{EEA04F33-B559-4518-B660-6926E27ED817}" type="parTrans" cxnId="{F15E2FCB-BF7B-4C9D-8647-060198BF01A1}">
      <dgm:prSet/>
      <dgm:spPr/>
      <dgm:t>
        <a:bodyPr/>
        <a:lstStyle/>
        <a:p>
          <a:endParaRPr lang="en-IN"/>
        </a:p>
      </dgm:t>
    </dgm:pt>
    <dgm:pt modelId="{F227580C-E60F-4022-8318-5F3235396E3F}" type="sibTrans" cxnId="{F15E2FCB-BF7B-4C9D-8647-060198BF01A1}">
      <dgm:prSet/>
      <dgm:spPr/>
      <dgm:t>
        <a:bodyPr/>
        <a:lstStyle/>
        <a:p>
          <a:endParaRPr lang="en-IN"/>
        </a:p>
      </dgm:t>
    </dgm:pt>
    <dgm:pt modelId="{BA93C10B-A507-46AC-8000-B1FDD28D140A}" type="pres">
      <dgm:prSet presAssocID="{A56E365A-C135-482D-A5E5-CE75B4DBB78A}" presName="Name0" presStyleCnt="0">
        <dgm:presLayoutVars>
          <dgm:dir/>
          <dgm:animLvl val="lvl"/>
          <dgm:resizeHandles val="exact"/>
        </dgm:presLayoutVars>
      </dgm:prSet>
      <dgm:spPr/>
    </dgm:pt>
    <dgm:pt modelId="{2E394BA0-7DDE-49AC-BB96-FEFA744077D3}" type="pres">
      <dgm:prSet presAssocID="{07CBFA8F-A4FC-44C6-A542-8593D6D39A12}" presName="linNode" presStyleCnt="0"/>
      <dgm:spPr/>
    </dgm:pt>
    <dgm:pt modelId="{13322FDC-E8F5-4FD3-A6FA-A06F223F8B37}" type="pres">
      <dgm:prSet presAssocID="{07CBFA8F-A4FC-44C6-A542-8593D6D39A12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ECEB287C-A3F8-499C-8295-60FBA68683CA}" type="presOf" srcId="{07CBFA8F-A4FC-44C6-A542-8593D6D39A12}" destId="{13322FDC-E8F5-4FD3-A6FA-A06F223F8B37}" srcOrd="0" destOrd="0" presId="urn:microsoft.com/office/officeart/2005/8/layout/vList5"/>
    <dgm:cxn modelId="{F72DB2A0-37EF-473B-AAFB-64BA12A98CB7}" type="presOf" srcId="{A56E365A-C135-482D-A5E5-CE75B4DBB78A}" destId="{BA93C10B-A507-46AC-8000-B1FDD28D140A}" srcOrd="0" destOrd="0" presId="urn:microsoft.com/office/officeart/2005/8/layout/vList5"/>
    <dgm:cxn modelId="{F15E2FCB-BF7B-4C9D-8647-060198BF01A1}" srcId="{A56E365A-C135-482D-A5E5-CE75B4DBB78A}" destId="{07CBFA8F-A4FC-44C6-A542-8593D6D39A12}" srcOrd="0" destOrd="0" parTransId="{EEA04F33-B559-4518-B660-6926E27ED817}" sibTransId="{F227580C-E60F-4022-8318-5F3235396E3F}"/>
    <dgm:cxn modelId="{6FAACBAE-3DDB-4333-BAFF-4B6C352DA32F}" type="presParOf" srcId="{BA93C10B-A507-46AC-8000-B1FDD28D140A}" destId="{2E394BA0-7DDE-49AC-BB96-FEFA744077D3}" srcOrd="0" destOrd="0" presId="urn:microsoft.com/office/officeart/2005/8/layout/vList5"/>
    <dgm:cxn modelId="{E0241290-10CF-4038-B647-165965262C80}" type="presParOf" srcId="{2E394BA0-7DDE-49AC-BB96-FEFA744077D3}" destId="{13322FDC-E8F5-4FD3-A6FA-A06F223F8B3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9A02B1-DF21-4E51-915C-DC69B351B8C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577DE52-84F1-4F04-B394-927D204CF91E}" type="pres">
      <dgm:prSet presAssocID="{609A02B1-DF21-4E51-915C-DC69B351B8CE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43526B39-4CF2-42E9-9AA8-EBC33C7AEDB6}" type="presOf" srcId="{609A02B1-DF21-4E51-915C-DC69B351B8CE}" destId="{2577DE52-84F1-4F04-B394-927D204CF9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AA7DFD-DAB9-4D33-AF99-CF4DF95C6CE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0167312-4C6B-4405-AC39-4A61A057CC1A}" type="pres">
      <dgm:prSet presAssocID="{0DAA7DFD-DAB9-4D33-AF99-CF4DF95C6CEC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0418EC7C-B896-4C7E-AA4E-BF88B36D8724}" type="presOf" srcId="{0DAA7DFD-DAB9-4D33-AF99-CF4DF95C6CEC}" destId="{60167312-4C6B-4405-AC39-4A61A057CC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0248AE-052E-45DA-A112-65591328157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82D9079-7C9D-4F1D-9788-581F61B0A2F2}" type="pres">
      <dgm:prSet presAssocID="{EC0248AE-052E-45DA-A112-655913281571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02D66076-5ECC-42C0-813E-FA1C2DCEDA50}" type="presOf" srcId="{EC0248AE-052E-45DA-A112-655913281571}" destId="{B82D9079-7C9D-4F1D-9788-581F61B0A2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361D4DC-349F-4816-824A-2F468F1800B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BCC147C-9712-4D1C-8356-00DDA1819C7F}" type="pres">
      <dgm:prSet presAssocID="{8361D4DC-349F-4816-824A-2F468F1800B8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47179608-C2CF-427A-9D14-C044236620A6}" type="presOf" srcId="{8361D4DC-349F-4816-824A-2F468F1800B8}" destId="{7BCC147C-9712-4D1C-8356-00DDA1819C7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415E485-8059-4262-BD7B-4A01714C6456}" type="doc">
      <dgm:prSet loTypeId="urn:microsoft.com/office/officeart/2005/8/layout/vList2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1F6BC02-DA5D-4BE0-885A-8273DA2739CC}" type="pres">
      <dgm:prSet presAssocID="{B415E485-8059-4262-BD7B-4A01714C6456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3F6D259A-061F-409D-8222-1EBDAC3811C4}" type="presOf" srcId="{B415E485-8059-4262-BD7B-4A01714C6456}" destId="{01F6BC02-DA5D-4BE0-885A-8273DA2739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B3A402-B9C2-42E1-B01B-D70AD85C6E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4740BD0A-5412-4165-9BE0-E1D90105DC8C}">
      <dgm:prSet/>
      <dgm:spPr/>
      <dgm:t>
        <a:bodyPr/>
        <a:lstStyle/>
        <a:p>
          <a:r>
            <a:rPr lang="en-IN" b="1" i="0" u="sng"/>
            <a:t>solution continues</a:t>
          </a:r>
          <a:r>
            <a:rPr lang="en-IN" b="0" i="0"/>
            <a:t>…</a:t>
          </a:r>
          <a:endParaRPr lang="en-IN"/>
        </a:p>
      </dgm:t>
    </dgm:pt>
    <dgm:pt modelId="{A09C532E-161D-4132-B6FF-7B4A572A8F7A}" type="parTrans" cxnId="{3C15FC07-BC18-4F1B-BF9A-82E44DFB176E}">
      <dgm:prSet/>
      <dgm:spPr/>
      <dgm:t>
        <a:bodyPr/>
        <a:lstStyle/>
        <a:p>
          <a:endParaRPr lang="en-IN"/>
        </a:p>
      </dgm:t>
    </dgm:pt>
    <dgm:pt modelId="{5BEB2983-3C03-4D37-AFD7-6B5FB8ADB676}" type="sibTrans" cxnId="{3C15FC07-BC18-4F1B-BF9A-82E44DFB176E}">
      <dgm:prSet/>
      <dgm:spPr/>
      <dgm:t>
        <a:bodyPr/>
        <a:lstStyle/>
        <a:p>
          <a:endParaRPr lang="en-IN"/>
        </a:p>
      </dgm:t>
    </dgm:pt>
    <dgm:pt modelId="{1AA5A22A-3659-43CE-9A56-B9C65F3D2E59}" type="pres">
      <dgm:prSet presAssocID="{14B3A402-B9C2-42E1-B01B-D70AD85C6E7E}" presName="linear" presStyleCnt="0">
        <dgm:presLayoutVars>
          <dgm:animLvl val="lvl"/>
          <dgm:resizeHandles val="exact"/>
        </dgm:presLayoutVars>
      </dgm:prSet>
      <dgm:spPr/>
    </dgm:pt>
    <dgm:pt modelId="{6784AF72-920D-47B0-95D1-8F418F66E683}" type="pres">
      <dgm:prSet presAssocID="{4740BD0A-5412-4165-9BE0-E1D90105DC8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C15FC07-BC18-4F1B-BF9A-82E44DFB176E}" srcId="{14B3A402-B9C2-42E1-B01B-D70AD85C6E7E}" destId="{4740BD0A-5412-4165-9BE0-E1D90105DC8C}" srcOrd="0" destOrd="0" parTransId="{A09C532E-161D-4132-B6FF-7B4A572A8F7A}" sibTransId="{5BEB2983-3C03-4D37-AFD7-6B5FB8ADB676}"/>
    <dgm:cxn modelId="{84712979-0425-481E-AE0E-31D03F2BD35C}" type="presOf" srcId="{4740BD0A-5412-4165-9BE0-E1D90105DC8C}" destId="{6784AF72-920D-47B0-95D1-8F418F66E683}" srcOrd="0" destOrd="0" presId="urn:microsoft.com/office/officeart/2005/8/layout/vList2"/>
    <dgm:cxn modelId="{74CB83E1-298A-44A5-857D-B86B8C40A3CB}" type="presOf" srcId="{14B3A402-B9C2-42E1-B01B-D70AD85C6E7E}" destId="{1AA5A22A-3659-43CE-9A56-B9C65F3D2E59}" srcOrd="0" destOrd="0" presId="urn:microsoft.com/office/officeart/2005/8/layout/vList2"/>
    <dgm:cxn modelId="{6DCFF678-D5FF-49C8-9D16-FFC4AF73E568}" type="presParOf" srcId="{1AA5A22A-3659-43CE-9A56-B9C65F3D2E59}" destId="{6784AF72-920D-47B0-95D1-8F418F66E68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6212E94-D072-47E5-B606-63438ADBAA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BDBF5CAB-A07A-441F-AD40-A3C58ED29421}">
      <dgm:prSet/>
      <dgm:spPr/>
      <dgm:t>
        <a:bodyPr/>
        <a:lstStyle/>
        <a:p>
          <a:pPr algn="ctr"/>
          <a:r>
            <a:rPr lang="en-US" b="1" i="0" u="sng" dirty="0"/>
            <a:t>thankyou</a:t>
          </a:r>
          <a:endParaRPr lang="en-IN" dirty="0"/>
        </a:p>
      </dgm:t>
    </dgm:pt>
    <dgm:pt modelId="{88C9FDDD-B0AA-4E23-8EA0-2E30BA024C5B}" type="parTrans" cxnId="{FA84D127-368A-40F7-922A-34C981588820}">
      <dgm:prSet/>
      <dgm:spPr/>
      <dgm:t>
        <a:bodyPr/>
        <a:lstStyle/>
        <a:p>
          <a:endParaRPr lang="en-IN"/>
        </a:p>
      </dgm:t>
    </dgm:pt>
    <dgm:pt modelId="{458FC4A5-3844-470B-B08F-99D68E337A1E}" type="sibTrans" cxnId="{FA84D127-368A-40F7-922A-34C981588820}">
      <dgm:prSet/>
      <dgm:spPr/>
      <dgm:t>
        <a:bodyPr/>
        <a:lstStyle/>
        <a:p>
          <a:endParaRPr lang="en-IN"/>
        </a:p>
      </dgm:t>
    </dgm:pt>
    <dgm:pt modelId="{E692ADAA-1550-4F67-AFDC-E2840D10E877}" type="pres">
      <dgm:prSet presAssocID="{86212E94-D072-47E5-B606-63438ADBAA4F}" presName="linear" presStyleCnt="0">
        <dgm:presLayoutVars>
          <dgm:animLvl val="lvl"/>
          <dgm:resizeHandles val="exact"/>
        </dgm:presLayoutVars>
      </dgm:prSet>
      <dgm:spPr/>
    </dgm:pt>
    <dgm:pt modelId="{55298875-6EC3-4C0D-B32F-52462A7C8F16}" type="pres">
      <dgm:prSet presAssocID="{BDBF5CAB-A07A-441F-AD40-A3C58ED29421}" presName="parentText" presStyleLbl="node1" presStyleIdx="0" presStyleCnt="1" custLinFactNeighborX="0" custLinFactNeighborY="-1743">
        <dgm:presLayoutVars>
          <dgm:chMax val="0"/>
          <dgm:bulletEnabled val="1"/>
        </dgm:presLayoutVars>
      </dgm:prSet>
      <dgm:spPr/>
    </dgm:pt>
  </dgm:ptLst>
  <dgm:cxnLst>
    <dgm:cxn modelId="{F72B1C24-76D1-413D-BC7F-75A27B964EA4}" type="presOf" srcId="{BDBF5CAB-A07A-441F-AD40-A3C58ED29421}" destId="{55298875-6EC3-4C0D-B32F-52462A7C8F16}" srcOrd="0" destOrd="0" presId="urn:microsoft.com/office/officeart/2005/8/layout/vList2"/>
    <dgm:cxn modelId="{FA84D127-368A-40F7-922A-34C981588820}" srcId="{86212E94-D072-47E5-B606-63438ADBAA4F}" destId="{BDBF5CAB-A07A-441F-AD40-A3C58ED29421}" srcOrd="0" destOrd="0" parTransId="{88C9FDDD-B0AA-4E23-8EA0-2E30BA024C5B}" sibTransId="{458FC4A5-3844-470B-B08F-99D68E337A1E}"/>
    <dgm:cxn modelId="{8E6C6688-EE8D-44A9-92BF-2F8948CF592B}" type="presOf" srcId="{86212E94-D072-47E5-B606-63438ADBAA4F}" destId="{E692ADAA-1550-4F67-AFDC-E2840D10E877}" srcOrd="0" destOrd="0" presId="urn:microsoft.com/office/officeart/2005/8/layout/vList2"/>
    <dgm:cxn modelId="{E7E74D37-7A92-4157-BDF1-6A5DC88A2D09}" type="presParOf" srcId="{E692ADAA-1550-4F67-AFDC-E2840D10E877}" destId="{55298875-6EC3-4C0D-B32F-52462A7C8F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53AD7-00FC-4EC6-ABBF-6230D009170F}">
      <dsp:nvSpPr>
        <dsp:cNvPr id="0" name=""/>
        <dsp:cNvSpPr/>
      </dsp:nvSpPr>
      <dsp:spPr>
        <a:xfrm>
          <a:off x="0" y="17669"/>
          <a:ext cx="9905998" cy="1869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u="sng" kern="1200"/>
            <a:t>COURSE NAME : DIFFERENTIAL EQUATIONS</a:t>
          </a:r>
          <a:endParaRPr lang="en-IN" sz="4700" kern="1200"/>
        </a:p>
      </dsp:txBody>
      <dsp:txXfrm>
        <a:off x="91269" y="108938"/>
        <a:ext cx="9723460" cy="1687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3F0A1-3984-43F7-BC6D-36E9FB92A9A6}">
      <dsp:nvSpPr>
        <dsp:cNvPr id="0" name=""/>
        <dsp:cNvSpPr/>
      </dsp:nvSpPr>
      <dsp:spPr>
        <a:xfrm>
          <a:off x="0" y="782587"/>
          <a:ext cx="10018712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u="sng" kern="1200" dirty="0"/>
            <a:t>Course code : 102 TH</a:t>
          </a:r>
          <a:endParaRPr lang="en-IN" sz="6500" kern="1200" dirty="0"/>
        </a:p>
      </dsp:txBody>
      <dsp:txXfrm>
        <a:off x="76105" y="858692"/>
        <a:ext cx="9866502" cy="1406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75684-9E7F-48F1-81F2-333E4E7EE3FB}">
      <dsp:nvSpPr>
        <dsp:cNvPr id="0" name=""/>
        <dsp:cNvSpPr/>
      </dsp:nvSpPr>
      <dsp:spPr>
        <a:xfrm rot="10800000">
          <a:off x="2135504" y="0"/>
          <a:ext cx="6587488" cy="19050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052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u="sng" kern="1200"/>
            <a:t>CONTENTS</a:t>
          </a:r>
          <a:endParaRPr lang="en-IN" sz="6500" kern="1200"/>
        </a:p>
      </dsp:txBody>
      <dsp:txXfrm rot="10800000">
        <a:off x="2611754" y="0"/>
        <a:ext cx="6111238" cy="1905000"/>
      </dsp:txXfrm>
    </dsp:sp>
    <dsp:sp modelId="{D2880498-BF76-4FE7-AB25-1D6CD3D61EE5}">
      <dsp:nvSpPr>
        <dsp:cNvPr id="0" name=""/>
        <dsp:cNvSpPr/>
      </dsp:nvSpPr>
      <dsp:spPr>
        <a:xfrm>
          <a:off x="1183004" y="0"/>
          <a:ext cx="1905000" cy="1905000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33000" r="-3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959CF-ED3D-458F-9A03-C9A5B0AF5EF4}">
      <dsp:nvSpPr>
        <dsp:cNvPr id="0" name=""/>
        <dsp:cNvSpPr/>
      </dsp:nvSpPr>
      <dsp:spPr>
        <a:xfrm>
          <a:off x="0" y="376860"/>
          <a:ext cx="9905998" cy="1151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u="sng" kern="1200" dirty="0"/>
            <a:t>EXACT  DIFFERENTIAL EQUATION</a:t>
          </a:r>
          <a:endParaRPr lang="en-IN" sz="4800" kern="1200" dirty="0"/>
        </a:p>
      </dsp:txBody>
      <dsp:txXfrm>
        <a:off x="56201" y="433061"/>
        <a:ext cx="9793596" cy="10388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22FDC-E8F5-4FD3-A6FA-A06F223F8B37}">
      <dsp:nvSpPr>
        <dsp:cNvPr id="0" name=""/>
        <dsp:cNvSpPr/>
      </dsp:nvSpPr>
      <dsp:spPr>
        <a:xfrm>
          <a:off x="3073047" y="0"/>
          <a:ext cx="3457179" cy="1049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i="0" u="sng" kern="1200"/>
            <a:t>Illustrations :</a:t>
          </a:r>
          <a:endParaRPr lang="en-IN" sz="4200" kern="1200"/>
        </a:p>
      </dsp:txBody>
      <dsp:txXfrm>
        <a:off x="3124266" y="51219"/>
        <a:ext cx="3354741" cy="9467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4AF72-920D-47B0-95D1-8F418F66E683}">
      <dsp:nvSpPr>
        <dsp:cNvPr id="0" name=""/>
        <dsp:cNvSpPr/>
      </dsp:nvSpPr>
      <dsp:spPr>
        <a:xfrm>
          <a:off x="0" y="8940"/>
          <a:ext cx="9603275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300" b="1" i="0" u="sng" kern="1200"/>
            <a:t>solution continues</a:t>
          </a:r>
          <a:r>
            <a:rPr lang="en-IN" sz="4300" b="0" i="0" kern="1200"/>
            <a:t>…</a:t>
          </a:r>
          <a:endParaRPr lang="en-IN" sz="4300" kern="1200"/>
        </a:p>
      </dsp:txBody>
      <dsp:txXfrm>
        <a:off x="50347" y="59287"/>
        <a:ext cx="9502581" cy="9306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98875-6EC3-4C0D-B32F-52462A7C8F16}">
      <dsp:nvSpPr>
        <dsp:cNvPr id="0" name=""/>
        <dsp:cNvSpPr/>
      </dsp:nvSpPr>
      <dsp:spPr>
        <a:xfrm>
          <a:off x="0" y="464029"/>
          <a:ext cx="8637073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i="0" u="sng" kern="1200" dirty="0"/>
            <a:t>thankyou</a:t>
          </a:r>
          <a:endParaRPr lang="en-IN" sz="6500" kern="1200" dirty="0"/>
        </a:p>
      </dsp:txBody>
      <dsp:txXfrm>
        <a:off x="76105" y="540134"/>
        <a:ext cx="8484863" cy="14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71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0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76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4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1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1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30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6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552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20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97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2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96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327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83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47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6.png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7197-8983-4BFC-95CD-96A673C98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u="sng" dirty="0">
                <a:solidFill>
                  <a:schemeClr val="tx1"/>
                </a:solidFill>
              </a:rPr>
              <a:t>Department of mathematics</a:t>
            </a:r>
            <a:br>
              <a:rPr lang="en-US" sz="5400" b="1" u="sng" dirty="0">
                <a:solidFill>
                  <a:schemeClr val="tx1"/>
                </a:solidFill>
              </a:rPr>
            </a:br>
            <a:endParaRPr lang="en-IN" sz="5400" b="1" u="sng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529A4-AFD7-4110-A0B1-9634BF31D7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u="sng" dirty="0">
                <a:solidFill>
                  <a:schemeClr val="tx1"/>
                </a:solidFill>
              </a:rPr>
              <a:t>SGGSJ GOVERENMENT COLLEGE </a:t>
            </a:r>
          </a:p>
          <a:p>
            <a:r>
              <a:rPr lang="en-US" sz="2400" b="1" u="sng" dirty="0">
                <a:solidFill>
                  <a:schemeClr val="tx1"/>
                </a:solidFill>
              </a:rPr>
              <a:t>PAONTA SAHIB</a:t>
            </a:r>
            <a:endParaRPr lang="en-IN" sz="24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8872B0-89AB-4D73-ABF2-390661A9932E}"/>
              </a:ext>
            </a:extLst>
          </p:cNvPr>
          <p:cNvGraphicFramePr/>
          <p:nvPr/>
        </p:nvGraphicFramePr>
        <p:xfrm>
          <a:off x="1141413" y="609600"/>
          <a:ext cx="9905998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E3F912F-FE85-41A0-A1AA-739584D4B0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682133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05033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844D699-B0FA-4C09-80A2-F8E856CDB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650148"/>
              </p:ext>
            </p:extLst>
          </p:nvPr>
        </p:nvGraphicFramePr>
        <p:xfrm>
          <a:off x="1141413" y="609600"/>
          <a:ext cx="9905998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2BE9D-55FB-46C2-9454-4C0ABAE2D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940148"/>
            <a:ext cx="9905998" cy="298235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  Exact differential equation.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 Illustrations 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 Important Notes.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 working method to solve exact differential equation.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 Problem based on exact differential equation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582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47FBD59-75DA-4E68-96E6-6EF0ECD4A0DF}"/>
              </a:ext>
            </a:extLst>
          </p:cNvPr>
          <p:cNvGraphicFramePr/>
          <p:nvPr/>
        </p:nvGraphicFramePr>
        <p:xfrm>
          <a:off x="1141413" y="609600"/>
          <a:ext cx="9905998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E2A313-0200-4BEF-85D4-C11318C005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6265" y="2827606"/>
                <a:ext cx="10578904" cy="2638739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The Equation  M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0 ( where M and N are functions of x and y ) , is said to be exact if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 is the exact differential of a function of x and y,    </a:t>
                </a:r>
                <a:r>
                  <a:rPr lang="en-IN" sz="2800" b="1" dirty="0" err="1">
                    <a:solidFill>
                      <a:schemeClr val="tx1"/>
                    </a:solidFill>
                  </a:rPr>
                  <a:t>i</a:t>
                </a:r>
                <a:r>
                  <a:rPr lang="en-IN" sz="2800" b="1" dirty="0">
                    <a:solidFill>
                      <a:schemeClr val="tx1"/>
                    </a:solidFill>
                  </a:rPr>
                  <a:t> . e .,</a:t>
                </a:r>
              </a:p>
              <a:p>
                <a:pPr marL="0" indent="0">
                  <a:buNone/>
                </a:pPr>
                <a:r>
                  <a:rPr lang="en-IN" sz="2800" b="1" dirty="0">
                    <a:solidFill>
                      <a:schemeClr val="tx1"/>
                    </a:solidFill>
                  </a:rPr>
                  <a:t>   if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IN" sz="2800" b="1" dirty="0">
                    <a:solidFill>
                      <a:schemeClr val="tx1"/>
                    </a:solidFill>
                  </a:rPr>
                  <a:t> , where u is the function of x and 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E2A313-0200-4BEF-85D4-C11318C005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6265" y="2827606"/>
                <a:ext cx="10578904" cy="2638739"/>
              </a:xfrm>
              <a:blipFill>
                <a:blip r:embed="rId7"/>
                <a:stretch>
                  <a:fillRect l="-1152" t="-2309" r="-16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649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3AC837-7321-4256-AA1C-3542ADFACB11}"/>
              </a:ext>
            </a:extLst>
          </p:cNvPr>
          <p:cNvGraphicFramePr/>
          <p:nvPr/>
        </p:nvGraphicFramePr>
        <p:xfrm>
          <a:off x="1451579" y="804519"/>
          <a:ext cx="9603275" cy="1049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09D9CB-B1EC-498F-A77E-792C10B49E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4062" y="2015732"/>
                <a:ext cx="10733649" cy="423032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   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y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0 is an exact differential equation as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    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y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 d ( x y )</a:t>
                </a:r>
              </a:p>
              <a:p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i="0" dirty="0" smtClean="0">
                            <a:solidFill>
                              <a:schemeClr val="tx1"/>
                            </a:solidFill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0 is an exact differential equation as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   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i="0" dirty="0" smtClean="0">
                            <a:solidFill>
                              <a:schemeClr val="tx1"/>
                            </a:solidFill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IN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d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)</a:t>
                </a:r>
              </a:p>
              <a:p>
                <a:r>
                  <a:rPr lang="en-IN" sz="2400" b="1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𝒔𝒊𝒏</m:t>
                        </m:r>
                      </m:fName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= 0 is an exact differential equation as  </a:t>
                </a:r>
              </a:p>
              <a:p>
                <a:pPr marL="0" indent="0">
                  <a:buNone/>
                </a:pPr>
                <a:r>
                  <a:rPr lang="en-IN" sz="2400" b="1" dirty="0">
                    <a:solidFill>
                      <a:schemeClr val="tx1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𝒔𝒊𝒏</m:t>
                        </m:r>
                      </m:fName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= d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𝒔𝒊𝒏</m:t>
                        </m:r>
                      </m:fName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09D9CB-B1EC-498F-A77E-792C10B49E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4062" y="2015732"/>
                <a:ext cx="10733649" cy="4230323"/>
              </a:xfrm>
              <a:blipFill>
                <a:blip r:embed="rId7"/>
                <a:stretch>
                  <a:fillRect l="-738" t="-2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056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3774ECA-5791-41CF-B6D2-A10A5505A6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882856"/>
              </p:ext>
            </p:extLst>
          </p:nvPr>
        </p:nvGraphicFramePr>
        <p:xfrm>
          <a:off x="1020417" y="609600"/>
          <a:ext cx="10008653" cy="2372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25588D7-B2B5-4BA2-BA3C-819955210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920100"/>
              </p:ext>
            </p:extLst>
          </p:nvPr>
        </p:nvGraphicFramePr>
        <p:xfrm>
          <a:off x="1020417" y="3286540"/>
          <a:ext cx="10230679" cy="2278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4DC066-2141-4250-BA2E-35994A2164E3}"/>
                  </a:ext>
                </a:extLst>
              </p:cNvPr>
              <p:cNvSpPr txBox="1"/>
              <p:nvPr/>
            </p:nvSpPr>
            <p:spPr>
              <a:xfrm>
                <a:off x="1775791" y="742122"/>
                <a:ext cx="9024731" cy="170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400" b="1" u="sng" dirty="0">
                    <a:solidFill>
                      <a:schemeClr val="tx1"/>
                    </a:solidFill>
                  </a:rPr>
                  <a:t>NOTE 1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: The Equation  M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 N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0 is exact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and  then the solution is</a:t>
                </a:r>
              </a:p>
              <a:p>
                <a:pPr lvl="0"/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 = c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4DC066-2141-4250-BA2E-35994A216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791" y="742122"/>
                <a:ext cx="9024731" cy="1704762"/>
              </a:xfrm>
              <a:prstGeom prst="rect">
                <a:avLst/>
              </a:prstGeom>
              <a:blipFill>
                <a:blip r:embed="rId12"/>
                <a:stretch>
                  <a:fillRect l="-5604" b="-451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2B0862-A619-4782-9EAC-0B6BF364494D}"/>
                  </a:ext>
                </a:extLst>
              </p:cNvPr>
              <p:cNvSpPr txBox="1"/>
              <p:nvPr/>
            </p:nvSpPr>
            <p:spPr>
              <a:xfrm>
                <a:off x="1775791" y="3114874"/>
                <a:ext cx="8931966" cy="1534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400" b="1" dirty="0"/>
                  <a:t>NOTE 2 : If there is no term in N independent of x , then the solution is</a:t>
                </a:r>
              </a:p>
              <a:p>
                <a:pPr lvl="0"/>
                <a:r>
                  <a:rPr lang="en-US" sz="2400" b="1" dirty="0"/>
                  <a:t>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400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sz="2400" b="1" dirty="0"/>
                  <a:t> dx ( y constant ) = c 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2B0862-A619-4782-9EAC-0B6BF3644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791" y="3114874"/>
                <a:ext cx="8931966" cy="1534459"/>
              </a:xfrm>
              <a:prstGeom prst="rect">
                <a:avLst/>
              </a:prstGeom>
              <a:blipFill>
                <a:blip r:embed="rId13"/>
                <a:stretch>
                  <a:fillRect l="-4911" t="-3175" b="-5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027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8FEF71-A903-4645-9093-9B957EFF9E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755058"/>
              </p:ext>
            </p:extLst>
          </p:nvPr>
        </p:nvGraphicFramePr>
        <p:xfrm>
          <a:off x="1137147" y="159027"/>
          <a:ext cx="9917708" cy="1590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60557D-DAD4-4B77-9ABE-A4F506A7B8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43" y="2557670"/>
                <a:ext cx="10018713" cy="322690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b="1" u="sng" dirty="0">
                    <a:solidFill>
                      <a:schemeClr val="accent1">
                        <a:lumMod val="75000"/>
                      </a:schemeClr>
                    </a:solidFill>
                  </a:rPr>
                  <a:t> STEP 1</a:t>
                </a:r>
                <a:r>
                  <a:rPr lang="en-US" dirty="0"/>
                  <a:t> </a:t>
                </a:r>
                <a:r>
                  <a:rPr lang="en-US" b="1" dirty="0"/>
                  <a:t>:  Find M and integrate w.r.t .  x treating y as constant .</a:t>
                </a:r>
              </a:p>
              <a:p>
                <a:r>
                  <a:rPr lang="en-US" dirty="0"/>
                  <a:t> </a:t>
                </a:r>
                <a:r>
                  <a:rPr lang="en-US" b="1" u="sng" dirty="0">
                    <a:solidFill>
                      <a:schemeClr val="accent1">
                        <a:lumMod val="75000"/>
                      </a:schemeClr>
                    </a:solidFill>
                  </a:rPr>
                  <a:t>STEP 2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 :  </a:t>
                </a:r>
                <a:r>
                  <a:rPr lang="en-US" b="1" dirty="0"/>
                  <a:t>Integrate only those terms of N which do not contain x w.r.t .  y.</a:t>
                </a:r>
              </a:p>
              <a:p>
                <a:r>
                  <a:rPr lang="en-US" b="1" u="sng" dirty="0">
                    <a:solidFill>
                      <a:schemeClr val="accent1">
                        <a:lumMod val="75000"/>
                      </a:schemeClr>
                    </a:solidFill>
                  </a:rPr>
                  <a:t> STEP 3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 :  </a:t>
                </a:r>
                <a:r>
                  <a:rPr lang="en-US" b="1" dirty="0"/>
                  <a:t>Solution is </a:t>
                </a:r>
              </a:p>
              <a:p>
                <a:pPr marL="0" indent="0">
                  <a:buNone/>
                </a:pPr>
                <a:r>
                  <a:rPr lang="en-US" b="1" dirty="0"/>
                  <a:t>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b="1" dirty="0"/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dirty="0"/>
                  <a:t> = c , where c is constant </a:t>
                </a:r>
              </a:p>
              <a:p>
                <a:r>
                  <a:rPr lang="en-IN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IN" b="1" u="sng" dirty="0">
                    <a:solidFill>
                      <a:schemeClr val="accent1">
                        <a:lumMod val="75000"/>
                      </a:schemeClr>
                    </a:solidFill>
                  </a:rPr>
                  <a:t>STEP 4 </a:t>
                </a:r>
                <a:r>
                  <a:rPr lang="en-IN" b="1" dirty="0">
                    <a:solidFill>
                      <a:schemeClr val="accent1">
                        <a:lumMod val="75000"/>
                      </a:schemeClr>
                    </a:solidFill>
                  </a:rPr>
                  <a:t>: </a:t>
                </a:r>
                <a:r>
                  <a:rPr lang="en-IN" dirty="0"/>
                  <a:t> </a:t>
                </a:r>
                <a:r>
                  <a:rPr lang="en-IN" b="1" dirty="0"/>
                  <a:t>If N has no term which is free from x , then solution is</a:t>
                </a:r>
              </a:p>
              <a:p>
                <a:pPr marL="0" indent="0">
                  <a:buNone/>
                </a:pPr>
                <a:r>
                  <a:rPr lang="en-IN" b="1" dirty="0"/>
                  <a:t>     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b="1" dirty="0"/>
                  <a:t> dx ( y constant ) = c </a:t>
                </a:r>
                <a:endParaRPr lang="en-IN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60557D-DAD4-4B77-9ABE-A4F506A7B8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43" y="2557670"/>
                <a:ext cx="10018713" cy="3226905"/>
              </a:xfrm>
              <a:blipFill>
                <a:blip r:embed="rId7"/>
                <a:stretch>
                  <a:fillRect l="-1338" t="-3781" r="-304" b="-268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10FBCAE-83EB-4CCC-9E2E-064A6278C8E8}"/>
                  </a:ext>
                </a:extLst>
              </p:cNvPr>
              <p:cNvSpPr txBox="1"/>
              <p:nvPr/>
            </p:nvSpPr>
            <p:spPr>
              <a:xfrm>
                <a:off x="2292627" y="689113"/>
                <a:ext cx="9051235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endParaRPr lang="en-US" sz="1800" b="1" i="0" dirty="0"/>
              </a:p>
              <a:p>
                <a:pPr lvl="0"/>
                <a:r>
                  <a:rPr lang="en-US" sz="2400" b="1" i="0" u="sng" dirty="0"/>
                  <a:t>WORKING METHOD FOR SOLVING AN EXACT</a:t>
                </a:r>
              </a:p>
              <a:p>
                <a:pPr lvl="0"/>
                <a:r>
                  <a:rPr lang="en-US" sz="2400" b="1" i="0" u="sng" dirty="0"/>
                  <a:t>  DIFFERENTIAL EQUATION</a:t>
                </a:r>
                <a:r>
                  <a:rPr lang="en-US" sz="2400" b="1" i="0" dirty="0"/>
                  <a:t>  , M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400" b="1" i="0" dirty="0"/>
                  <a:t> + N </a:t>
                </a:r>
                <a:r>
                  <a:rPr lang="en-US" sz="2400" b="1" i="0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400" b="1" i="0" dirty="0"/>
                  <a:t> = 0 </a:t>
                </a:r>
                <a:br>
                  <a:rPr lang="en-IN" sz="1800" b="1" i="0" dirty="0"/>
                </a:br>
                <a:r>
                  <a:rPr lang="en-US" sz="1800" b="1" i="0" dirty="0"/>
                  <a:t> </a:t>
                </a:r>
                <a:endParaRPr lang="en-IN" sz="1800" b="1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10FBCAE-83EB-4CCC-9E2E-064A6278C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627" y="689113"/>
                <a:ext cx="9051235" cy="1661993"/>
              </a:xfrm>
              <a:prstGeom prst="rect">
                <a:avLst/>
              </a:prstGeom>
              <a:blipFill>
                <a:blip r:embed="rId8"/>
                <a:stretch>
                  <a:fillRect l="-10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629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6D5279-F978-45E7-BFAC-36988F8EB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422249"/>
              </p:ext>
            </p:extLst>
          </p:nvPr>
        </p:nvGraphicFramePr>
        <p:xfrm>
          <a:off x="1338471" y="331305"/>
          <a:ext cx="9780103" cy="149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5F1F88-5355-45D9-A8C2-6E8409F412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38471" y="2292627"/>
                <a:ext cx="9886120" cy="3790122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sz="2200" b="1" i="0" dirty="0"/>
                  <a:t>                                </a:t>
                </a:r>
              </a:p>
              <a:p>
                <a:pPr marL="0" indent="0">
                  <a:buNone/>
                </a:pPr>
                <a:endParaRPr lang="en-US" sz="2000" b="1" u="sng" dirty="0"/>
              </a:p>
              <a:p>
                <a:pPr marL="0" indent="0">
                  <a:buNone/>
                </a:pPr>
                <a:r>
                  <a:rPr lang="en-US" sz="2000" b="1" u="sng" dirty="0"/>
                  <a:t>SOLUTION</a:t>
                </a:r>
                <a:r>
                  <a:rPr lang="en-US" sz="2000" b="1" dirty="0"/>
                  <a:t> :     </a:t>
                </a:r>
                <a:r>
                  <a:rPr lang="en-US" sz="2200" b="1" dirty="0"/>
                  <a:t>The given differential equation is </a:t>
                </a:r>
              </a:p>
              <a:p>
                <a:pPr marL="0" indent="0">
                  <a:buNone/>
                </a:pPr>
                <a:r>
                  <a:rPr lang="en-US" sz="2200" b="1" i="0" dirty="0"/>
                  <a:t>                                             2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0" smtClean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200" b="1" i="0" dirty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200" b="1" i="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0" smtClean="0"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200" b="1" i="0" dirty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200" b="1" i="0" dirty="0"/>
                  <a:t> = 0                    …………... ( 1 )</a:t>
                </a:r>
              </a:p>
              <a:p>
                <a:pPr marL="0" indent="0">
                  <a:buNone/>
                </a:pPr>
                <a:r>
                  <a:rPr lang="en-IN" sz="2200" b="1" dirty="0"/>
                  <a:t>Comparing it with </a:t>
                </a:r>
                <a:r>
                  <a:rPr lang="en-US" sz="2200" b="1" dirty="0"/>
                  <a:t>M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200" b="1" dirty="0"/>
                  <a:t> + N </a:t>
                </a:r>
                <a:r>
                  <a:rPr lang="en-US" sz="2200" b="1" dirty="0"/>
                  <a:t>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200" b="1" dirty="0"/>
                  <a:t> = 0 , we get </a:t>
                </a:r>
              </a:p>
              <a:p>
                <a:pPr marL="0" indent="0">
                  <a:buNone/>
                </a:pPr>
                <a:r>
                  <a:rPr lang="en-IN" sz="2200" b="1" dirty="0"/>
                  <a:t>                               M = </a:t>
                </a:r>
                <a:r>
                  <a:rPr lang="en-US" sz="2200" b="1" i="0" dirty="0"/>
                  <a:t>2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0" smtClean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200" b="1" dirty="0"/>
                  <a:t>          ,     N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endParaRPr lang="en-IN" sz="2200" b="1" dirty="0"/>
              </a:p>
              <a:p>
                <a:pPr marL="0" indent="0">
                  <a:buNone/>
                </a:pPr>
                <a:r>
                  <a:rPr lang="en-IN" sz="2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∴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IN" sz="2200" b="1" dirty="0"/>
                  <a:t> =  </a:t>
                </a:r>
                <a:r>
                  <a:rPr lang="en-US" sz="2200" b="1" dirty="0"/>
                  <a:t>2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200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200" b="1" dirty="0"/>
                  <a:t>    ,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/>
                  <a:t> = </a:t>
                </a:r>
                <a:r>
                  <a:rPr lang="en-US" sz="2200" b="1" dirty="0"/>
                  <a:t>2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200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2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endParaRPr lang="en-IN" sz="2200" b="1" dirty="0"/>
              </a:p>
              <a:p>
                <a:pPr marL="0" indent="0">
                  <a:buNone/>
                </a:pPr>
                <a:r>
                  <a:rPr lang="en-IN" sz="2200" b="1" dirty="0"/>
                  <a:t>          </a:t>
                </a:r>
                <a:r>
                  <a:rPr lang="en-IN" sz="2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∴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2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US" sz="2200" b="1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200" b="1" dirty="0"/>
                  <a:t>  </a:t>
                </a:r>
              </a:p>
              <a:p>
                <a:pPr marL="0" indent="0">
                  <a:buNone/>
                </a:pPr>
                <a:r>
                  <a:rPr lang="en-IN" sz="2200" b="1" dirty="0"/>
                  <a:t> Hence , </a:t>
                </a:r>
                <a:r>
                  <a:rPr lang="en-US" sz="2200" b="1" dirty="0"/>
                  <a:t>  given differential equation  ( 1 ) is exact.</a:t>
                </a:r>
                <a:endParaRPr lang="en-IN" sz="2200" b="1" dirty="0"/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5F1F88-5355-45D9-A8C2-6E8409F412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8471" y="2292627"/>
                <a:ext cx="9886120" cy="3790122"/>
              </a:xfrm>
              <a:blipFill>
                <a:blip r:embed="rId7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79415D-482B-44E9-9ABA-B81AF4A0652A}"/>
                  </a:ext>
                </a:extLst>
              </p:cNvPr>
              <p:cNvSpPr txBox="1"/>
              <p:nvPr/>
            </p:nvSpPr>
            <p:spPr>
              <a:xfrm>
                <a:off x="1338471" y="775251"/>
                <a:ext cx="9780103" cy="120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b="1" i="0" u="sng" dirty="0"/>
                  <a:t>PROBLEM 1</a:t>
                </a:r>
                <a:r>
                  <a:rPr lang="en-US" b="1" i="0" dirty="0"/>
                  <a:t> : VERIFY THAT THE DIFFERENTIAL</a:t>
                </a:r>
              </a:p>
              <a:p>
                <a:pPr lvl="0"/>
                <a:endParaRPr lang="en-US" b="1" i="0" dirty="0"/>
              </a:p>
              <a:p>
                <a:pPr lvl="0"/>
                <a:r>
                  <a:rPr lang="en-US" b="1" i="0" dirty="0"/>
                  <a:t> EQUATION , 2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  <m:func>
                      <m:func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b="1" i="0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b="1" i="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b="1" i="0"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b="1" i="0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i="0" dirty="0"/>
                  <a:t> = 0 is exact.</a:t>
                </a:r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79415D-482B-44E9-9ABA-B81AF4A06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471" y="775251"/>
                <a:ext cx="9780103" cy="1206549"/>
              </a:xfrm>
              <a:prstGeom prst="rect">
                <a:avLst/>
              </a:prstGeom>
              <a:blipFill>
                <a:blip r:embed="rId8"/>
                <a:stretch>
                  <a:fillRect l="-561" t="-25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65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9D32018-8818-4FCD-823A-2F4A5DA924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433099"/>
              </p:ext>
            </p:extLst>
          </p:nvPr>
        </p:nvGraphicFramePr>
        <p:xfrm>
          <a:off x="1451578" y="258417"/>
          <a:ext cx="9603275" cy="2498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F9AEB-B022-44AC-A052-2D69C19D5E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14256" y="2869094"/>
                <a:ext cx="10912700" cy="3988906"/>
              </a:xfrm>
            </p:spPr>
            <p:txBody>
              <a:bodyPr>
                <a:normAutofit/>
              </a:bodyPr>
              <a:lstStyle/>
              <a:p>
                <a:r>
                  <a:rPr lang="en-US" b="1" u="sng" dirty="0"/>
                  <a:t> SOLUTION </a:t>
                </a:r>
                <a:r>
                  <a:rPr lang="en-US" dirty="0"/>
                  <a:t>:    </a:t>
                </a:r>
                <a:r>
                  <a:rPr lang="en-US" sz="2000" b="1" dirty="0"/>
                  <a:t>The given differential equation is </a:t>
                </a:r>
              </a:p>
              <a:p>
                <a:pPr marL="0" indent="0">
                  <a:buNone/>
                </a:pPr>
                <a:r>
                  <a:rPr lang="en-US" b="1" dirty="0"/>
                  <a:t>                                   </a:t>
                </a:r>
                <a:r>
                  <a:rPr lang="en-US" sz="2000" b="1" i="0" dirty="0"/>
                  <a:t>2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i="0" dirty="0"/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000" b="1" i="0" dirty="0"/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i="0" dirty="0"/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000" b="1" i="0" dirty="0"/>
                  <a:t> = 0 </a:t>
                </a:r>
              </a:p>
              <a:p>
                <a:pPr marL="0" indent="0">
                  <a:buNone/>
                </a:pPr>
                <a:r>
                  <a:rPr lang="en-IN" sz="2000" b="1" dirty="0"/>
                  <a:t>             Comparing it with </a:t>
                </a:r>
                <a:r>
                  <a:rPr lang="en-US" sz="2000" b="1" dirty="0"/>
                  <a:t>M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000" b="1" dirty="0"/>
                  <a:t> + N 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sz="2000" b="1" dirty="0"/>
                  <a:t> = 0 , we get </a:t>
                </a:r>
              </a:p>
              <a:p>
                <a:pPr marL="0" indent="0">
                  <a:buNone/>
                </a:pPr>
                <a:r>
                  <a:rPr lang="en-IN" b="1" dirty="0"/>
                  <a:t>            M = </a:t>
                </a:r>
                <a:r>
                  <a:rPr lang="en-US" sz="2000" b="1" i="0" dirty="0"/>
                  <a:t>2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dirty="0"/>
                  <a:t>  ,     N = </a:t>
                </a:r>
                <a:r>
                  <a:rPr lang="en-IN" b="1" dirty="0"/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b="1"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endParaRPr lang="en-IN" sz="2000" b="1" dirty="0"/>
              </a:p>
              <a:p>
                <a:pPr marL="0" indent="0">
                  <a:buNone/>
                </a:pPr>
                <a:r>
                  <a:rPr lang="en-IN" b="1" dirty="0"/>
                  <a:t>   Now ,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</a:t>
                </a:r>
                <a:r>
                  <a:rPr lang="en-IN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IN" sz="2000" b="1" dirty="0"/>
                  <a:t> =  </a:t>
                </a:r>
                <a:r>
                  <a:rPr lang="en-US" b="1" dirty="0"/>
                  <a:t>6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sz="2000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1" smtClean="0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dirty="0"/>
                  <a:t>  </a:t>
                </a:r>
              </a:p>
              <a:p>
                <a:pPr marL="0" indent="0">
                  <a:buNone/>
                </a:pPr>
                <a:r>
                  <a:rPr lang="en-IN" b="1" dirty="0"/>
                  <a:t>                        </a:t>
                </a:r>
                <a:r>
                  <a:rPr lang="en-IN" sz="2000" b="1" dirty="0"/>
                  <a:t>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IN" sz="2000" b="1" dirty="0"/>
                  <a:t> =   </a:t>
                </a:r>
                <a:r>
                  <a:rPr lang="en-US" b="1" dirty="0"/>
                  <a:t>6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b="1" i="1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endParaRPr lang="en-IN" sz="2000" b="1" dirty="0"/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F9AEB-B022-44AC-A052-2D69C19D5E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4256" y="2869094"/>
                <a:ext cx="10912700" cy="3988906"/>
              </a:xfrm>
              <a:blipFill>
                <a:blip r:embed="rId7"/>
                <a:stretch>
                  <a:fillRect l="-1396" t="-733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71FCF9F-01F0-4848-9CF1-BF2406680576}"/>
                  </a:ext>
                </a:extLst>
              </p:cNvPr>
              <p:cNvSpPr txBox="1"/>
              <p:nvPr/>
            </p:nvSpPr>
            <p:spPr>
              <a:xfrm>
                <a:off x="1294363" y="904159"/>
                <a:ext cx="9603274" cy="185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endParaRPr lang="en-US" dirty="0"/>
              </a:p>
              <a:p>
                <a:pPr lvl="0"/>
                <a:r>
                  <a:rPr lang="en-US" sz="2400" b="1" dirty="0">
                    <a:solidFill>
                      <a:schemeClr val="tx1"/>
                    </a:solidFill>
                  </a:rPr>
                  <a:t>PROBLEM 2 : Show that the differential equation 2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func>
                      <m:func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+</a:t>
                </a:r>
              </a:p>
              <a:p>
                <a:pPr lvl="0"/>
                <a:endParaRPr lang="en-IN" sz="2400" b="1" dirty="0">
                  <a:solidFill>
                    <a:schemeClr val="tx1"/>
                  </a:solidFill>
                </a:endParaRPr>
              </a:p>
              <a:p>
                <a:pPr lvl="0"/>
                <a:r>
                  <a:rPr lang="en-IN" sz="2400" b="1" dirty="0">
                    <a:solidFill>
                      <a:schemeClr val="tx1"/>
                    </a:solidFill>
                  </a:rPr>
                  <a:t>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I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IN" sz="2400" b="1" dirty="0">
                    <a:solidFill>
                      <a:schemeClr val="tx1"/>
                    </a:solidFill>
                  </a:rPr>
                  <a:t> = 0 is exact and hence solve it.</a:t>
                </a:r>
                <a:br>
                  <a:rPr lang="en-IN" sz="2400" b="1" dirty="0">
                    <a:solidFill>
                      <a:schemeClr val="tx1"/>
                    </a:solidFill>
                  </a:rPr>
                </a:br>
                <a:endParaRPr lang="en-I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71FCF9F-01F0-4848-9CF1-BF2406680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363" y="904159"/>
                <a:ext cx="9603274" cy="1854995"/>
              </a:xfrm>
              <a:prstGeom prst="rect">
                <a:avLst/>
              </a:prstGeom>
              <a:blipFill>
                <a:blip r:embed="rId8"/>
                <a:stretch>
                  <a:fillRect l="-9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82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D0F438E-54CD-49E1-B2A2-7667317B4E6D}"/>
              </a:ext>
            </a:extLst>
          </p:cNvPr>
          <p:cNvGraphicFramePr/>
          <p:nvPr/>
        </p:nvGraphicFramePr>
        <p:xfrm>
          <a:off x="1451579" y="804519"/>
          <a:ext cx="9603275" cy="1049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969F2A-51CF-431B-837C-1D28D145CD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317581"/>
                <a:ext cx="9806745" cy="39374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    Since , </a:t>
                </a:r>
                <a:r>
                  <a:rPr lang="en-IN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</a:t>
                </a:r>
                <a:r>
                  <a:rPr lang="en-IN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num>
                      <m:den>
                        <m:r>
                          <a:rPr lang="en-IN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den>
                    </m:f>
                  </m:oMath>
                </a14:m>
                <a:r>
                  <a:rPr lang="en-US" sz="2000" b="1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r>
                  <a:rPr lang="en-US" dirty="0"/>
                  <a:t>     </a:t>
                </a:r>
                <a:r>
                  <a:rPr lang="en-IN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∴             </a:t>
                </a:r>
                <a:r>
                  <a:rPr lang="en-US" sz="2000" b="1" dirty="0"/>
                  <a:t>given differential equation  ( 1 ) is exact and its solution is </a:t>
                </a:r>
              </a:p>
              <a:p>
                <a:pPr marL="0" indent="0">
                  <a:buNone/>
                </a:pPr>
                <a:r>
                  <a:rPr lang="en-IN" b="1" dirty="0"/>
                  <a:t>    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nary>
                  </m:oMath>
                </a14:m>
                <a:r>
                  <a:rPr lang="en-IN" b="1" dirty="0"/>
                  <a:t> dx ( y constant ) 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b="1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𝒕𝒆𝒓𝒎𝒔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𝒏𝒐𝒕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𝒄𝒐𝒏𝒕𝒂𝒊𝒏𝒊𝒏𝒈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nary>
                  </m:oMath>
                </a14:m>
                <a:r>
                  <a:rPr lang="en-IN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IN" b="1" dirty="0"/>
                  <a:t> = c</a:t>
                </a:r>
              </a:p>
              <a:p>
                <a:pPr marL="0" indent="0">
                  <a:buNone/>
                </a:pPr>
                <a:r>
                  <a:rPr lang="en-IN" sz="2000" b="1" dirty="0"/>
                  <a:t>                       </a:t>
                </a:r>
                <a:r>
                  <a:rPr lang="en-US" sz="2000" b="1" i="0" dirty="0"/>
                  <a:t>2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000" b="1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nary>
                  </m:oMath>
                </a14:m>
                <a:r>
                  <a:rPr lang="en-IN" sz="2000" b="1" dirty="0"/>
                  <a:t> dx + 0 = c</a:t>
                </a:r>
              </a:p>
              <a:p>
                <a:pPr marL="0" indent="0">
                  <a:buNone/>
                </a:pPr>
                <a:r>
                  <a:rPr lang="en-IN" b="1" dirty="0"/>
                  <a:t> or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IN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b="1" dirty="0"/>
                  <a:t> </a:t>
                </a:r>
                <a:r>
                  <a:rPr lang="en-US" sz="2000" b="1" i="0" dirty="0"/>
                  <a:t>2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sz="2000" b="1" dirty="0"/>
                  <a:t> = c</a:t>
                </a:r>
              </a:p>
              <a:p>
                <a:pPr marL="0" indent="0">
                  <a:buNone/>
                </a:pPr>
                <a:r>
                  <a:rPr lang="en-IN" b="1" dirty="0"/>
                  <a:t>or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000" b="1" i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IN" sz="2000" b="1" i="0"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func>
                  </m:oMath>
                </a14:m>
                <a:r>
                  <a:rPr lang="en-IN" b="1" dirty="0"/>
                  <a:t> = c  .</a:t>
                </a: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969F2A-51CF-431B-837C-1D28D145CD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317581"/>
                <a:ext cx="9806745" cy="3937446"/>
              </a:xfrm>
              <a:blipFill>
                <a:blip r:embed="rId7"/>
                <a:stretch>
                  <a:fillRect l="-9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4091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5A06836-1F49-469F-862E-BD0DE5910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296781"/>
              </p:ext>
            </p:extLst>
          </p:nvPr>
        </p:nvGraphicFramePr>
        <p:xfrm>
          <a:off x="2417779" y="802298"/>
          <a:ext cx="8637073" cy="2541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68A35351-8953-4EBA-B8C7-A0D455277D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6697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239</TotalTime>
  <Words>650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Cambria Math</vt:lpstr>
      <vt:lpstr>Corbel</vt:lpstr>
      <vt:lpstr>Parallax</vt:lpstr>
      <vt:lpstr>Department of mathematics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mathematics</dc:title>
  <dc:creator>hp</dc:creator>
  <cp:lastModifiedBy>hp</cp:lastModifiedBy>
  <cp:revision>25</cp:revision>
  <dcterms:created xsi:type="dcterms:W3CDTF">2022-06-26T10:56:48Z</dcterms:created>
  <dcterms:modified xsi:type="dcterms:W3CDTF">2022-07-13T16:37:41Z</dcterms:modified>
</cp:coreProperties>
</file>